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62" r:id="rId5"/>
    <p:sldId id="264" r:id="rId6"/>
    <p:sldId id="263" r:id="rId7"/>
    <p:sldId id="282" r:id="rId8"/>
    <p:sldId id="279" r:id="rId9"/>
    <p:sldId id="267" r:id="rId10"/>
    <p:sldId id="272" r:id="rId11"/>
    <p:sldId id="271" r:id="rId12"/>
    <p:sldId id="277" r:id="rId13"/>
    <p:sldId id="278" r:id="rId14"/>
    <p:sldId id="280" r:id="rId15"/>
    <p:sldId id="281" r:id="rId16"/>
    <p:sldId id="283" r:id="rId17"/>
    <p:sldId id="270" r:id="rId18"/>
    <p:sldId id="269" r:id="rId19"/>
    <p:sldId id="273" r:id="rId20"/>
    <p:sldId id="274" r:id="rId21"/>
    <p:sldId id="275" r:id="rId22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CD9748A1-4A07-479A-B009-C70E459EEA5A}">
          <p14:sldIdLst>
            <p14:sldId id="256"/>
            <p14:sldId id="258"/>
            <p14:sldId id="261"/>
            <p14:sldId id="262"/>
            <p14:sldId id="264"/>
            <p14:sldId id="263"/>
            <p14:sldId id="282"/>
            <p14:sldId id="279"/>
            <p14:sldId id="267"/>
            <p14:sldId id="272"/>
            <p14:sldId id="271"/>
            <p14:sldId id="277"/>
            <p14:sldId id="278"/>
            <p14:sldId id="280"/>
            <p14:sldId id="281"/>
            <p14:sldId id="283"/>
            <p14:sldId id="270"/>
            <p14:sldId id="269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1" autoAdjust="0"/>
    <p:restoredTop sz="96187" autoAdjust="0"/>
  </p:normalViewPr>
  <p:slideViewPr>
    <p:cSldViewPr snapToGrid="0">
      <p:cViewPr varScale="1">
        <p:scale>
          <a:sx n="81" d="100"/>
          <a:sy n="81" d="100"/>
        </p:scale>
        <p:origin x="60" y="6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9604-9EE5-400E-8B0D-436A96B38DC4}" type="datetimeFigureOut">
              <a:rPr lang="es-ES" smtClean="0"/>
              <a:t>15/11/2024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7B020-FC32-4BC5-AE85-F0C1054A7B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10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7B020-FC32-4BC5-AE85-F0C1054A7BF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26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3093" y="4864100"/>
            <a:ext cx="1505843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10526713" y="4818063"/>
            <a:ext cx="1665287" cy="1793875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1325" y="4929187"/>
            <a:ext cx="1504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29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4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0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AD83-DE3B-4EFB-ADBB-DB7C700F66B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" y="94830"/>
            <a:ext cx="1344409" cy="1283850"/>
          </a:xfrm>
          <a:prstGeom prst="rect">
            <a:avLst/>
          </a:prstGeom>
        </p:spPr>
      </p:pic>
      <p:sp>
        <p:nvSpPr>
          <p:cNvPr id="12" name="Rectángulo 11"/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0" y="6609962"/>
            <a:ext cx="688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Intercultural de Fortalecimiento Democrático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10961221" y="6613410"/>
            <a:ext cx="123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Cochabamba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 Imagen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292"/>
          <a:stretch/>
        </p:blipFill>
        <p:spPr>
          <a:xfrm>
            <a:off x="2949551" y="-152685"/>
            <a:ext cx="6581906" cy="6676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500418" y="5674194"/>
            <a:ext cx="827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 Rounded MT Bold" panose="020F0704030504030204" pitchFamily="34" charset="0"/>
              </a:rPr>
              <a:t>UNIDAD DE GEOGRAFÍA Y LOGÍSTICA ELECTORAL </a:t>
            </a:r>
            <a:br>
              <a:rPr lang="es-MX" b="1" dirty="0">
                <a:latin typeface="Arial Rounded MT Bold" panose="020F0704030504030204" pitchFamily="34" charset="0"/>
              </a:rPr>
            </a:br>
            <a:r>
              <a:rPr lang="es-MX" b="1" dirty="0">
                <a:latin typeface="Arial Rounded MT Bold" panose="020F0704030504030204" pitchFamily="34" charset="0"/>
              </a:rPr>
              <a:t>TED COCHABAMBA</a:t>
            </a:r>
            <a:endParaRPr lang="es-ES" dirty="0"/>
          </a:p>
        </p:txBody>
      </p:sp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1896862" y="2050289"/>
            <a:ext cx="9521952" cy="221994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GEOGRAFÍA 	Y LOGÍSTICA ELECTORAL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CuadroTexto"/>
          <p:cNvSpPr txBox="1">
            <a:spLocks noChangeArrowheads="1"/>
          </p:cNvSpPr>
          <p:nvPr/>
        </p:nvSpPr>
        <p:spPr bwMode="auto">
          <a:xfrm>
            <a:off x="-426962" y="2383698"/>
            <a:ext cx="448720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US" sz="2000" b="1" dirty="0">
                <a:latin typeface="Arial Rounded MT Bold" panose="020F0704030504030204" pitchFamily="34" charset="0"/>
              </a:rPr>
              <a:t>INSPECCIÓN A   </a:t>
            </a:r>
          </a:p>
          <a:p>
            <a:pPr algn="ctr" eaLnBrk="1" hangingPunct="1"/>
            <a:r>
              <a:rPr lang="es-US" sz="2000" b="1" dirty="0">
                <a:latin typeface="Arial Rounded MT Bold" panose="020F0704030504030204" pitchFamily="34" charset="0"/>
              </a:rPr>
              <a:t>RECINTO ELECTORAL </a:t>
            </a:r>
            <a:endParaRPr lang="es-US" sz="2000" b="1" dirty="0" smtClean="0">
              <a:latin typeface="Arial Rounded MT Bold" panose="020F0704030504030204" pitchFamily="34" charset="0"/>
            </a:endParaRPr>
          </a:p>
          <a:p>
            <a:pPr algn="ctr" eaLnBrk="1" hangingPunct="1"/>
            <a:r>
              <a:rPr lang="es-US" sz="2000" b="1" dirty="0" smtClean="0">
                <a:latin typeface="Arial Rounded MT Bold" panose="020F0704030504030204" pitchFamily="34" charset="0"/>
              </a:rPr>
              <a:t>PARA  </a:t>
            </a:r>
            <a:r>
              <a:rPr lang="es-US" sz="2000" b="1" dirty="0">
                <a:latin typeface="Arial Rounded MT Bold" panose="020F0704030504030204" pitchFamily="34" charset="0"/>
              </a:rPr>
              <a:t>REUBICAR LAS </a:t>
            </a:r>
            <a:endParaRPr lang="es-US" sz="2000" b="1" dirty="0" smtClean="0">
              <a:latin typeface="Arial Rounded MT Bold" panose="020F0704030504030204" pitchFamily="34" charset="0"/>
            </a:endParaRPr>
          </a:p>
          <a:p>
            <a:pPr algn="ctr" eaLnBrk="1" hangingPunct="1"/>
            <a:r>
              <a:rPr lang="es-US" sz="2000" b="1" dirty="0" smtClean="0">
                <a:latin typeface="Arial Rounded MT Bold" panose="020F0704030504030204" pitchFamily="34" charset="0"/>
              </a:rPr>
              <a:t>MESAS </a:t>
            </a:r>
            <a:r>
              <a:rPr lang="es-US" sz="2000" b="1" dirty="0">
                <a:latin typeface="Arial Rounded MT Bold" panose="020F0704030504030204" pitchFamily="34" charset="0"/>
              </a:rPr>
              <a:t>SUFRAGIO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3189" r="24014"/>
          <a:stretch>
            <a:fillRect/>
          </a:stretch>
        </p:blipFill>
        <p:spPr bwMode="auto">
          <a:xfrm>
            <a:off x="3416560" y="-415637"/>
            <a:ext cx="8775440" cy="799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0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 derecha 4"/>
          <p:cNvSpPr/>
          <p:nvPr/>
        </p:nvSpPr>
        <p:spPr>
          <a:xfrm>
            <a:off x="201625" y="4049045"/>
            <a:ext cx="1109133" cy="558800"/>
          </a:xfrm>
          <a:prstGeom prst="rightArrow">
            <a:avLst/>
          </a:prstGeom>
          <a:solidFill>
            <a:schemeClr val="accent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BO">
              <a:solidFill>
                <a:srgbClr val="008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3131535"/>
            <a:ext cx="1578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FIRMAS DE</a:t>
            </a:r>
          </a:p>
          <a:p>
            <a:r>
              <a:rPr lang="es-ES" b="1" dirty="0" smtClean="0"/>
              <a:t> NOTARIAS/OS</a:t>
            </a:r>
            <a:endParaRPr lang="es-ES" b="1" dirty="0"/>
          </a:p>
          <a:p>
            <a:r>
              <a:rPr lang="es-ES" b="1" dirty="0"/>
              <a:t>ELECTORALES</a:t>
            </a:r>
          </a:p>
        </p:txBody>
      </p:sp>
      <p:sp>
        <p:nvSpPr>
          <p:cNvPr id="7" name="1 Rectángulo"/>
          <p:cNvSpPr/>
          <p:nvPr/>
        </p:nvSpPr>
        <p:spPr>
          <a:xfrm>
            <a:off x="3994873" y="483272"/>
            <a:ext cx="4674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FIRMAS DE 1 O MÁS NOTARIAS (OS) ELECTORALES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8571"/>
          <a:stretch/>
        </p:blipFill>
        <p:spPr>
          <a:xfrm>
            <a:off x="1780134" y="1381163"/>
            <a:ext cx="10594434" cy="44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sp>
        <p:nvSpPr>
          <p:cNvPr id="6" name="1 Rectángulo"/>
          <p:cNvSpPr/>
          <p:nvPr/>
        </p:nvSpPr>
        <p:spPr>
          <a:xfrm>
            <a:off x="1625599" y="197368"/>
            <a:ext cx="10566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400" b="1" dirty="0">
                <a:latin typeface="Arial Rounded MT Bold" panose="020F0704030504030204" pitchFamily="34" charset="0"/>
                <a:cs typeface="Arial" charset="0"/>
              </a:rPr>
              <a:t>FORMULARIO DE </a:t>
            </a:r>
            <a:r>
              <a:rPr lang="es-MX" sz="2400" b="1" dirty="0" smtClean="0">
                <a:latin typeface="Arial Rounded MT Bold" panose="020F0704030504030204" pitchFamily="34" charset="0"/>
                <a:cs typeface="Arial" charset="0"/>
              </a:rPr>
              <a:t>INSPECCIÓN Y DE REQUERIMIENTO</a:t>
            </a:r>
          </a:p>
          <a:p>
            <a:pPr algn="ctr" eaLnBrk="1" hangingPunct="1">
              <a:defRPr/>
            </a:pPr>
            <a:r>
              <a:rPr lang="es-MX" sz="2400" b="1" dirty="0" smtClean="0">
                <a:latin typeface="Arial Rounded MT Bold" panose="020F0704030504030204" pitchFamily="34" charset="0"/>
                <a:cs typeface="Arial" charset="0"/>
              </a:rPr>
              <a:t> A RECINTOS ELECTORALES </a:t>
            </a:r>
            <a:endParaRPr lang="es-BO" sz="24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648" y="1862663"/>
            <a:ext cx="13503909" cy="46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/>
          <p:cNvSpPr/>
          <p:nvPr/>
        </p:nvSpPr>
        <p:spPr>
          <a:xfrm>
            <a:off x="1785029" y="353885"/>
            <a:ext cx="10566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2da PARTE: DATOS GENERALES DEL RECINTO 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722" y="1149740"/>
            <a:ext cx="12555152" cy="526293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332021" y="5498275"/>
            <a:ext cx="831273" cy="273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33209" y="5498274"/>
            <a:ext cx="831273" cy="273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0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1573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20145" y="1318161"/>
            <a:ext cx="890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1-8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78082" y="3655621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0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278081" y="4199906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78080" y="4744191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2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278080" y="5429244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1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366656" y="3655621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6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369623" y="4200860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0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413168" y="4746768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2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73983" y="3688064"/>
            <a:ext cx="7481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0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549244" y="4209019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5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524504" y="4756758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0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091551" y="3688064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0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091550" y="4196723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2 M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1091549" y="4727483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8</a:t>
            </a:r>
            <a:endParaRPr lang="es-E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002" y="163782"/>
            <a:ext cx="12421589" cy="649333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438402" y="4984631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270168" y="5820872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370116" y="5819063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88770" y="6003729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28152" y="3652616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423056" y="3041116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244926" y="2366034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128152" y="1726626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612565" y="895576"/>
            <a:ext cx="859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8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956454" y="836201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6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340415" y="1183332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 3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407720" y="1911292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2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369110" y="2611714"/>
            <a:ext cx="797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1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442841" y="853002"/>
            <a:ext cx="57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4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784733" y="857517"/>
            <a:ext cx="57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5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267694" y="836201"/>
            <a:ext cx="57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F0"/>
                </a:solidFill>
              </a:rPr>
              <a:t>   7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771401" y="954734"/>
            <a:ext cx="29490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3405348" y="881503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4104015" y="879526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4945186" y="913174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572598" y="899318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6544398" y="1217970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6566171" y="1976016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516693" y="2674683"/>
            <a:ext cx="324394" cy="268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9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" y="0"/>
            <a:ext cx="11910952" cy="66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4584" r="11607" b="12682"/>
          <a:stretch>
            <a:fillRect/>
          </a:stretch>
        </p:blipFill>
        <p:spPr bwMode="auto">
          <a:xfrm>
            <a:off x="3039754" y="2959502"/>
            <a:ext cx="3879797" cy="365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30" y="1486968"/>
            <a:ext cx="4319588" cy="25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1" y="1921790"/>
            <a:ext cx="4198315" cy="493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38" y="1486968"/>
            <a:ext cx="2011192" cy="145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C:\Users\jud\Desktop\SILLA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65" y="2176331"/>
            <a:ext cx="158432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2"/>
          <a:stretch>
            <a:fillRect/>
          </a:stretch>
        </p:blipFill>
        <p:spPr bwMode="auto">
          <a:xfrm>
            <a:off x="7014381" y="3533053"/>
            <a:ext cx="273526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720415" y="188179"/>
            <a:ext cx="10471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 smtClean="0">
                <a:latin typeface="Arial Rounded MT Bold" panose="020F0704030504030204" pitchFamily="34" charset="0"/>
              </a:rPr>
              <a:t>REQUERIMIENTO LOGÍSTICO PARA EL FUNCIONAMIENTO</a:t>
            </a:r>
          </a:p>
          <a:p>
            <a:pPr algn="ctr"/>
            <a:r>
              <a:rPr lang="es-ES" sz="2800" b="1" dirty="0" smtClean="0">
                <a:latin typeface="Arial Rounded MT Bold" panose="020F0704030504030204" pitchFamily="34" charset="0"/>
              </a:rPr>
              <a:t>  DE LAS MESAS ELECTORALES </a:t>
            </a:r>
            <a:endParaRPr lang="es-ES" sz="1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5" r="21925"/>
          <a:stretch>
            <a:fillRect/>
          </a:stretch>
        </p:blipFill>
        <p:spPr bwMode="auto">
          <a:xfrm>
            <a:off x="2222523" y="-56246"/>
            <a:ext cx="1846263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93" y="4829065"/>
            <a:ext cx="2403475" cy="1800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1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43" y="4270375"/>
            <a:ext cx="2278062" cy="1716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 bwMode="auto">
          <a:xfrm>
            <a:off x="1929630" y="2970213"/>
            <a:ext cx="12160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>
                <a:solidFill>
                  <a:schemeClr val="tx2"/>
                </a:solidFill>
                <a:latin typeface="Calibri" panose="020F0502020204030204" pitchFamily="34" charset="0"/>
              </a:rPr>
              <a:t>SOCKETS</a:t>
            </a:r>
          </a:p>
        </p:txBody>
      </p:sp>
      <p:sp>
        <p:nvSpPr>
          <p:cNvPr id="8" name="1 Título"/>
          <p:cNvSpPr txBox="1">
            <a:spLocks/>
          </p:cNvSpPr>
          <p:nvPr/>
        </p:nvSpPr>
        <p:spPr bwMode="auto">
          <a:xfrm>
            <a:off x="2208818" y="6315075"/>
            <a:ext cx="1430338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CLAVIJA</a:t>
            </a:r>
          </a:p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(ENCHUFE)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7752368" y="312738"/>
            <a:ext cx="15113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>
                <a:solidFill>
                  <a:schemeClr val="tx2"/>
                </a:solidFill>
                <a:latin typeface="Calibri" panose="020F0502020204030204" pitchFamily="34" charset="0"/>
              </a:rPr>
              <a:t>FOCO </a:t>
            </a:r>
          </a:p>
        </p:txBody>
      </p:sp>
      <p:pic>
        <p:nvPicPr>
          <p:cNvPr id="10" name="Picture 7" descr="C:\Users\jud\Desktop\FOC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18646" r="13733"/>
          <a:stretch>
            <a:fillRect/>
          </a:stretch>
        </p:blipFill>
        <p:spPr bwMode="auto">
          <a:xfrm>
            <a:off x="8857268" y="0"/>
            <a:ext cx="18542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Elipse"/>
          <p:cNvSpPr/>
          <p:nvPr/>
        </p:nvSpPr>
        <p:spPr>
          <a:xfrm>
            <a:off x="3953693" y="2276475"/>
            <a:ext cx="4564062" cy="15668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400" b="1" dirty="0"/>
              <a:t>INSTALACIÓN ELECTRICA EN UNA MESA ELECTORAL</a:t>
            </a:r>
            <a:endParaRPr lang="es-BO" sz="2400" dirty="0"/>
          </a:p>
        </p:txBody>
      </p:sp>
      <p:cxnSp>
        <p:nvCxnSpPr>
          <p:cNvPr id="12" name="8202 Conector recto de flecha"/>
          <p:cNvCxnSpPr>
            <a:stCxn id="11" idx="1"/>
            <a:endCxn id="4" idx="3"/>
          </p:cNvCxnSpPr>
          <p:nvPr/>
        </p:nvCxnSpPr>
        <p:spPr>
          <a:xfrm flipH="1" flipV="1">
            <a:off x="4068786" y="1290748"/>
            <a:ext cx="553298" cy="121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8204 Conector recto de flecha"/>
          <p:cNvCxnSpPr>
            <a:stCxn id="11" idx="7"/>
            <a:endCxn id="10" idx="1"/>
          </p:cNvCxnSpPr>
          <p:nvPr/>
        </p:nvCxnSpPr>
        <p:spPr>
          <a:xfrm flipV="1">
            <a:off x="7849364" y="1445419"/>
            <a:ext cx="1007904" cy="1060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8211 Conector recto de flecha"/>
          <p:cNvCxnSpPr>
            <a:stCxn id="11" idx="5"/>
            <a:endCxn id="5" idx="0"/>
          </p:cNvCxnSpPr>
          <p:nvPr/>
        </p:nvCxnSpPr>
        <p:spPr>
          <a:xfrm flipH="1">
            <a:off x="7655531" y="3613876"/>
            <a:ext cx="193833" cy="121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8213 Conector recto de flecha"/>
          <p:cNvCxnSpPr>
            <a:stCxn id="11" idx="3"/>
            <a:endCxn id="6" idx="0"/>
          </p:cNvCxnSpPr>
          <p:nvPr/>
        </p:nvCxnSpPr>
        <p:spPr>
          <a:xfrm flipH="1">
            <a:off x="3232174" y="3613876"/>
            <a:ext cx="1389910" cy="656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 Título"/>
          <p:cNvSpPr txBox="1">
            <a:spLocks/>
          </p:cNvSpPr>
          <p:nvPr/>
        </p:nvSpPr>
        <p:spPr bwMode="auto">
          <a:xfrm>
            <a:off x="7954314" y="4221470"/>
            <a:ext cx="1430338" cy="64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s-E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CABLE VI POLAR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639156" y="127279"/>
            <a:ext cx="4089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ln w="0"/>
              </a:rPr>
              <a:t>MATERIAL REQUERIDO POR EL</a:t>
            </a:r>
          </a:p>
          <a:p>
            <a:pPr algn="ctr"/>
            <a:r>
              <a:rPr lang="es-ES" sz="2400" b="1" dirty="0" smtClean="0">
                <a:ln w="0"/>
              </a:rPr>
              <a:t> NOTARIA(O) ELECTORAL</a:t>
            </a:r>
            <a:endParaRPr lang="es-ES" sz="2400" b="1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1960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813474" y="0"/>
            <a:ext cx="8229600" cy="576262"/>
          </a:xfrm>
        </p:spPr>
        <p:txBody>
          <a:bodyPr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anose="02040502050405020303" pitchFamily="18" charset="0"/>
              <a:buNone/>
              <a:defRPr/>
            </a:pPr>
            <a:r>
              <a:rPr lang="es-ES" sz="3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USO ADECUADO DE MATERIAL</a:t>
            </a:r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1950" y="997703"/>
            <a:ext cx="3868737" cy="2387600"/>
          </a:xfrm>
          <a:prstGeom prst="rect">
            <a:avLst/>
          </a:prstGeom>
        </p:spPr>
      </p:pic>
      <p:pic>
        <p:nvPicPr>
          <p:cNvPr id="6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81" y="1042416"/>
            <a:ext cx="41243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06" y="3666640"/>
            <a:ext cx="4124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7" y="3666640"/>
            <a:ext cx="38877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pic>
        <p:nvPicPr>
          <p:cNvPr id="9218" name="Picture 6" descr="Resultado de imagen para dibujos para presentaciones en power 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65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7 Título"/>
          <p:cNvSpPr>
            <a:spLocks noGrp="1"/>
          </p:cNvSpPr>
          <p:nvPr>
            <p:ph type="title"/>
          </p:nvPr>
        </p:nvSpPr>
        <p:spPr>
          <a:xfrm>
            <a:off x="6200735" y="336407"/>
            <a:ext cx="3444875" cy="1330325"/>
          </a:xfrm>
        </p:spPr>
        <p:txBody>
          <a:bodyPr>
            <a:noAutofit/>
          </a:bodyPr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es-ES" sz="4000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  <a:cs typeface="Arial" charset="0"/>
              </a:rPr>
              <a:t>OBJETIVO</a:t>
            </a:r>
            <a:endParaRPr lang="es-BO" sz="4000" dirty="0">
              <a:solidFill>
                <a:schemeClr val="tx2"/>
              </a:solidFill>
              <a:latin typeface="Arial Rounded MT Bold" panose="020F0704030504030204" pitchFamily="34" charset="0"/>
              <a:ea typeface="Batang" pitchFamily="18" charset="-127"/>
              <a:cs typeface="Arial" charset="0"/>
            </a:endParaRPr>
          </a:p>
        </p:txBody>
      </p:sp>
      <p:sp>
        <p:nvSpPr>
          <p:cNvPr id="5" name="6 Rectángulo"/>
          <p:cNvSpPr>
            <a:spLocks noChangeArrowheads="1"/>
          </p:cNvSpPr>
          <p:nvPr/>
        </p:nvSpPr>
        <p:spPr bwMode="auto">
          <a:xfrm>
            <a:off x="3986173" y="2593967"/>
            <a:ext cx="53165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s-ES" sz="2800" b="1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Garantizar la habilitación y publicación de los asientos y  recintos electorales para el </a:t>
            </a:r>
            <a:r>
              <a:rPr lang="es-ES" sz="2800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proceso de </a:t>
            </a:r>
            <a:r>
              <a:rPr lang="es-ES" sz="2800" b="1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las </a:t>
            </a:r>
            <a:r>
              <a:rPr lang="es-ES" sz="2800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Elecciones Judiciales 2024</a:t>
            </a:r>
            <a:endParaRPr lang="es-BO" sz="2800" b="1" dirty="0">
              <a:solidFill>
                <a:schemeClr val="tx2"/>
              </a:solidFill>
              <a:latin typeface="Arial Rounded MT Bold" panose="020F0704030504030204" pitchFamily="34" charset="0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7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332674" y="845131"/>
            <a:ext cx="9575586" cy="556756"/>
          </a:xfrm>
        </p:spPr>
        <p:txBody>
          <a:bodyPr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anose="02040502050405020303" pitchFamily="18" charset="0"/>
              <a:buNone/>
              <a:defRPr/>
            </a:pPr>
            <a:r>
              <a:rPr lang="es-ES" sz="3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USO INADECUADO DEL MATERIAL </a:t>
            </a:r>
          </a:p>
        </p:txBody>
      </p:sp>
      <p:pic>
        <p:nvPicPr>
          <p:cNvPr id="5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/>
        </p:blipFill>
        <p:spPr bwMode="auto">
          <a:xfrm>
            <a:off x="165100" y="1968500"/>
            <a:ext cx="11982159" cy="482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ipse 5"/>
          <p:cNvSpPr/>
          <p:nvPr/>
        </p:nvSpPr>
        <p:spPr>
          <a:xfrm>
            <a:off x="773301" y="3052667"/>
            <a:ext cx="8628611" cy="244951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683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agen relacionada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75" b="92500" l="16375" r="8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170" r="16915" b="8116"/>
          <a:stretch/>
        </p:blipFill>
        <p:spPr bwMode="auto">
          <a:xfrm>
            <a:off x="1072847" y="187579"/>
            <a:ext cx="4516755" cy="522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16" y="3711784"/>
            <a:ext cx="3027233" cy="2580628"/>
          </a:xfrm>
          <a:prstGeom prst="rect">
            <a:avLst/>
          </a:prstGeom>
        </p:spPr>
      </p:pic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3511294" y="2953512"/>
            <a:ext cx="5623561" cy="1097280"/>
          </a:xfrm>
        </p:spPr>
        <p:txBody>
          <a:bodyPr>
            <a:normAutofit fontScale="90000"/>
          </a:bodyPr>
          <a:lstStyle/>
          <a:p>
            <a:r>
              <a:rPr lang="es-US" b="1" dirty="0">
                <a:solidFill>
                  <a:srgbClr val="46474B"/>
                </a:solidFill>
                <a:latin typeface="Arial Rounded MT Bold" panose="020F0704030504030204" pitchFamily="34" charset="0"/>
              </a:rPr>
              <a:t>GRACIAS POR SU ATENCIÓN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5192" y="111725"/>
            <a:ext cx="3458361" cy="489773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Arial Rounded MT Bold" panose="020F0704030504030204" pitchFamily="34" charset="0"/>
              </a:rPr>
              <a:t>DEFINICIÓN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78087" y="1467427"/>
            <a:ext cx="2195930" cy="69236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ASIENTO ELECTORAL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308005" y="630207"/>
            <a:ext cx="8361601" cy="1821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indent="0" algn="just"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s-E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</a:t>
            </a:r>
            <a:r>
              <a:rPr lang="es-BO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 el lugar o punto geográfico determinado, pudiendo ser ciudad capital, ciudad intermedia o </a:t>
            </a:r>
            <a:r>
              <a:rPr lang="es-BO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localidad, compuesto </a:t>
            </a:r>
            <a:r>
              <a:rPr lang="es-BO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por: notarias/os electorales, recintos electorales y mesas electorales.</a:t>
            </a:r>
            <a:endParaRPr lang="es-ES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323017" y="2632488"/>
            <a:ext cx="8346589" cy="16492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2880" algn="just">
              <a:buClr>
                <a:schemeClr val="accent6">
                  <a:lumMod val="75000"/>
                </a:schemeClr>
              </a:buClr>
              <a:defRPr/>
            </a:pPr>
            <a:r>
              <a:rPr lang="es-E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Es una infraestructura o ambiente ubicado en un asiento electoral, donde se instalan una o varias mesas electorales de </a:t>
            </a:r>
            <a:r>
              <a:rPr lang="es-E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sufragio.</a:t>
            </a:r>
            <a:endParaRPr lang="es-ES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308005" y="4449071"/>
            <a:ext cx="8314019" cy="1166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Sitio legal en el que se desarrollan los procedimientos del ejercicio del sufragio electoral, se realiza la recepción y conteo de los </a:t>
            </a:r>
            <a:r>
              <a:rPr lang="es-E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votos.</a:t>
            </a:r>
            <a:endParaRPr lang="es-ES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ángulo 15"/>
          <p:cNvSpPr/>
          <p:nvPr/>
        </p:nvSpPr>
        <p:spPr>
          <a:xfrm>
            <a:off x="2484383" y="2632489"/>
            <a:ext cx="828268" cy="1649223"/>
          </a:xfrm>
          <a:custGeom>
            <a:avLst/>
            <a:gdLst>
              <a:gd name="connsiteX0" fmla="*/ 0 w 648153"/>
              <a:gd name="connsiteY0" fmla="*/ 0 h 218164"/>
              <a:gd name="connsiteX1" fmla="*/ 648153 w 648153"/>
              <a:gd name="connsiteY1" fmla="*/ 0 h 218164"/>
              <a:gd name="connsiteX2" fmla="*/ 648153 w 648153"/>
              <a:gd name="connsiteY2" fmla="*/ 218164 h 218164"/>
              <a:gd name="connsiteX3" fmla="*/ 0 w 648153"/>
              <a:gd name="connsiteY3" fmla="*/ 218164 h 218164"/>
              <a:gd name="connsiteX4" fmla="*/ 0 w 648153"/>
              <a:gd name="connsiteY4" fmla="*/ 0 h 218164"/>
              <a:gd name="connsiteX0" fmla="*/ 0 w 808173"/>
              <a:gd name="connsiteY0" fmla="*/ 708660 h 926824"/>
              <a:gd name="connsiteX1" fmla="*/ 808173 w 808173"/>
              <a:gd name="connsiteY1" fmla="*/ 0 h 926824"/>
              <a:gd name="connsiteX2" fmla="*/ 648153 w 808173"/>
              <a:gd name="connsiteY2" fmla="*/ 926824 h 926824"/>
              <a:gd name="connsiteX3" fmla="*/ 0 w 808173"/>
              <a:gd name="connsiteY3" fmla="*/ 926824 h 926824"/>
              <a:gd name="connsiteX4" fmla="*/ 0 w 808173"/>
              <a:gd name="connsiteY4" fmla="*/ 708660 h 926824"/>
              <a:gd name="connsiteX0" fmla="*/ 0 w 823413"/>
              <a:gd name="connsiteY0" fmla="*/ 708660 h 926824"/>
              <a:gd name="connsiteX1" fmla="*/ 808173 w 823413"/>
              <a:gd name="connsiteY1" fmla="*/ 0 h 926824"/>
              <a:gd name="connsiteX2" fmla="*/ 823413 w 823413"/>
              <a:gd name="connsiteY2" fmla="*/ 385804 h 926824"/>
              <a:gd name="connsiteX3" fmla="*/ 0 w 823413"/>
              <a:gd name="connsiteY3" fmla="*/ 926824 h 926824"/>
              <a:gd name="connsiteX4" fmla="*/ 0 w 823413"/>
              <a:gd name="connsiteY4" fmla="*/ 708660 h 926824"/>
              <a:gd name="connsiteX0" fmla="*/ 0 w 1694415"/>
              <a:gd name="connsiteY0" fmla="*/ 1159346 h 1377510"/>
              <a:gd name="connsiteX1" fmla="*/ 1694415 w 1694415"/>
              <a:gd name="connsiteY1" fmla="*/ 0 h 1377510"/>
              <a:gd name="connsiteX2" fmla="*/ 823413 w 1694415"/>
              <a:gd name="connsiteY2" fmla="*/ 836490 h 1377510"/>
              <a:gd name="connsiteX3" fmla="*/ 0 w 1694415"/>
              <a:gd name="connsiteY3" fmla="*/ 1377510 h 1377510"/>
              <a:gd name="connsiteX4" fmla="*/ 0 w 1694415"/>
              <a:gd name="connsiteY4" fmla="*/ 1159346 h 1377510"/>
              <a:gd name="connsiteX0" fmla="*/ 0 w 1699105"/>
              <a:gd name="connsiteY0" fmla="*/ 1159346 h 2522676"/>
              <a:gd name="connsiteX1" fmla="*/ 1694415 w 1699105"/>
              <a:gd name="connsiteY1" fmla="*/ 0 h 2522676"/>
              <a:gd name="connsiteX2" fmla="*/ 1699105 w 1699105"/>
              <a:gd name="connsiteY2" fmla="*/ 2522676 h 2522676"/>
              <a:gd name="connsiteX3" fmla="*/ 0 w 1699105"/>
              <a:gd name="connsiteY3" fmla="*/ 1377510 h 2522676"/>
              <a:gd name="connsiteX4" fmla="*/ 0 w 1699105"/>
              <a:gd name="connsiteY4" fmla="*/ 1159346 h 2522676"/>
              <a:gd name="connsiteX0" fmla="*/ 0 w 1720206"/>
              <a:gd name="connsiteY0" fmla="*/ 724201 h 2522676"/>
              <a:gd name="connsiteX1" fmla="*/ 1715516 w 1720206"/>
              <a:gd name="connsiteY1" fmla="*/ 0 h 2522676"/>
              <a:gd name="connsiteX2" fmla="*/ 1720206 w 1720206"/>
              <a:gd name="connsiteY2" fmla="*/ 2522676 h 2522676"/>
              <a:gd name="connsiteX3" fmla="*/ 21101 w 1720206"/>
              <a:gd name="connsiteY3" fmla="*/ 1377510 h 2522676"/>
              <a:gd name="connsiteX4" fmla="*/ 0 w 1720206"/>
              <a:gd name="connsiteY4" fmla="*/ 724201 h 2522676"/>
              <a:gd name="connsiteX0" fmla="*/ 0 w 1720206"/>
              <a:gd name="connsiteY0" fmla="*/ 724201 h 2522676"/>
              <a:gd name="connsiteX1" fmla="*/ 1715516 w 1720206"/>
              <a:gd name="connsiteY1" fmla="*/ 0 h 2522676"/>
              <a:gd name="connsiteX2" fmla="*/ 1720206 w 1720206"/>
              <a:gd name="connsiteY2" fmla="*/ 2522676 h 2522676"/>
              <a:gd name="connsiteX3" fmla="*/ 0 w 1720206"/>
              <a:gd name="connsiteY3" fmla="*/ 1789343 h 2522676"/>
              <a:gd name="connsiteX4" fmla="*/ 0 w 1720206"/>
              <a:gd name="connsiteY4" fmla="*/ 724201 h 252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206" h="2522676">
                <a:moveTo>
                  <a:pt x="0" y="724201"/>
                </a:moveTo>
                <a:lnTo>
                  <a:pt x="1715516" y="0"/>
                </a:lnTo>
                <a:cubicBezTo>
                  <a:pt x="1717079" y="840892"/>
                  <a:pt x="1718643" y="1681784"/>
                  <a:pt x="1720206" y="2522676"/>
                </a:cubicBezTo>
                <a:lnTo>
                  <a:pt x="0" y="1789343"/>
                </a:lnTo>
                <a:lnTo>
                  <a:pt x="0" y="724201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6"/>
          <p:cNvSpPr/>
          <p:nvPr/>
        </p:nvSpPr>
        <p:spPr>
          <a:xfrm>
            <a:off x="2472543" y="4437373"/>
            <a:ext cx="838175" cy="1177920"/>
          </a:xfrm>
          <a:custGeom>
            <a:avLst/>
            <a:gdLst>
              <a:gd name="connsiteX0" fmla="*/ 0 w 653562"/>
              <a:gd name="connsiteY0" fmla="*/ 0 h 224786"/>
              <a:gd name="connsiteX1" fmla="*/ 653562 w 653562"/>
              <a:gd name="connsiteY1" fmla="*/ 0 h 224786"/>
              <a:gd name="connsiteX2" fmla="*/ 653562 w 653562"/>
              <a:gd name="connsiteY2" fmla="*/ 224786 h 224786"/>
              <a:gd name="connsiteX3" fmla="*/ 0 w 653562"/>
              <a:gd name="connsiteY3" fmla="*/ 224786 h 224786"/>
              <a:gd name="connsiteX4" fmla="*/ 0 w 653562"/>
              <a:gd name="connsiteY4" fmla="*/ 0 h 224786"/>
              <a:gd name="connsiteX0" fmla="*/ 0 w 805962"/>
              <a:gd name="connsiteY0" fmla="*/ 60960 h 285746"/>
              <a:gd name="connsiteX1" fmla="*/ 805962 w 805962"/>
              <a:gd name="connsiteY1" fmla="*/ 0 h 285746"/>
              <a:gd name="connsiteX2" fmla="*/ 653562 w 805962"/>
              <a:gd name="connsiteY2" fmla="*/ 285746 h 285746"/>
              <a:gd name="connsiteX3" fmla="*/ 0 w 805962"/>
              <a:gd name="connsiteY3" fmla="*/ 285746 h 285746"/>
              <a:gd name="connsiteX4" fmla="*/ 0 w 805962"/>
              <a:gd name="connsiteY4" fmla="*/ 60960 h 285746"/>
              <a:gd name="connsiteX0" fmla="*/ 0 w 828822"/>
              <a:gd name="connsiteY0" fmla="*/ 60960 h 392426"/>
              <a:gd name="connsiteX1" fmla="*/ 805962 w 828822"/>
              <a:gd name="connsiteY1" fmla="*/ 0 h 392426"/>
              <a:gd name="connsiteX2" fmla="*/ 828822 w 828822"/>
              <a:gd name="connsiteY2" fmla="*/ 392426 h 392426"/>
              <a:gd name="connsiteX3" fmla="*/ 0 w 828822"/>
              <a:gd name="connsiteY3" fmla="*/ 285746 h 392426"/>
              <a:gd name="connsiteX4" fmla="*/ 0 w 828822"/>
              <a:gd name="connsiteY4" fmla="*/ 60960 h 392426"/>
              <a:gd name="connsiteX0" fmla="*/ 0 w 1604136"/>
              <a:gd name="connsiteY0" fmla="*/ 679020 h 1010486"/>
              <a:gd name="connsiteX1" fmla="*/ 1604136 w 1604136"/>
              <a:gd name="connsiteY1" fmla="*/ 0 h 1010486"/>
              <a:gd name="connsiteX2" fmla="*/ 828822 w 1604136"/>
              <a:gd name="connsiteY2" fmla="*/ 1010486 h 1010486"/>
              <a:gd name="connsiteX3" fmla="*/ 0 w 1604136"/>
              <a:gd name="connsiteY3" fmla="*/ 903806 h 1010486"/>
              <a:gd name="connsiteX4" fmla="*/ 0 w 1604136"/>
              <a:gd name="connsiteY4" fmla="*/ 679020 h 1010486"/>
              <a:gd name="connsiteX0" fmla="*/ 0 w 1616762"/>
              <a:gd name="connsiteY0" fmla="*/ 679020 h 1628546"/>
              <a:gd name="connsiteX1" fmla="*/ 1604136 w 1616762"/>
              <a:gd name="connsiteY1" fmla="*/ 0 h 1628546"/>
              <a:gd name="connsiteX2" fmla="*/ 1616762 w 1616762"/>
              <a:gd name="connsiteY2" fmla="*/ 1628546 h 1628546"/>
              <a:gd name="connsiteX3" fmla="*/ 0 w 1616762"/>
              <a:gd name="connsiteY3" fmla="*/ 903806 h 1628546"/>
              <a:gd name="connsiteX4" fmla="*/ 0 w 1616762"/>
              <a:gd name="connsiteY4" fmla="*/ 679020 h 1628546"/>
              <a:gd name="connsiteX0" fmla="*/ 40932 w 1657694"/>
              <a:gd name="connsiteY0" fmla="*/ 679020 h 1628546"/>
              <a:gd name="connsiteX1" fmla="*/ 1645068 w 1657694"/>
              <a:gd name="connsiteY1" fmla="*/ 0 h 1628546"/>
              <a:gd name="connsiteX2" fmla="*/ 1657694 w 1657694"/>
              <a:gd name="connsiteY2" fmla="*/ 1628546 h 1628546"/>
              <a:gd name="connsiteX3" fmla="*/ 0 w 1657694"/>
              <a:gd name="connsiteY3" fmla="*/ 1381398 h 1628546"/>
              <a:gd name="connsiteX4" fmla="*/ 40932 w 1657694"/>
              <a:gd name="connsiteY4" fmla="*/ 679020 h 1628546"/>
              <a:gd name="connsiteX0" fmla="*/ 0 w 1688393"/>
              <a:gd name="connsiteY0" fmla="*/ 264639 h 1628546"/>
              <a:gd name="connsiteX1" fmla="*/ 1675767 w 1688393"/>
              <a:gd name="connsiteY1" fmla="*/ 0 h 1628546"/>
              <a:gd name="connsiteX2" fmla="*/ 1688393 w 1688393"/>
              <a:gd name="connsiteY2" fmla="*/ 1628546 h 1628546"/>
              <a:gd name="connsiteX3" fmla="*/ 30699 w 1688393"/>
              <a:gd name="connsiteY3" fmla="*/ 1381398 h 1628546"/>
              <a:gd name="connsiteX4" fmla="*/ 0 w 1688393"/>
              <a:gd name="connsiteY4" fmla="*/ 264639 h 162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393" h="1628546">
                <a:moveTo>
                  <a:pt x="0" y="264639"/>
                </a:moveTo>
                <a:lnTo>
                  <a:pt x="1675767" y="0"/>
                </a:lnTo>
                <a:cubicBezTo>
                  <a:pt x="1679976" y="542849"/>
                  <a:pt x="1684184" y="1085697"/>
                  <a:pt x="1688393" y="1628546"/>
                </a:cubicBezTo>
                <a:lnTo>
                  <a:pt x="30699" y="1381398"/>
                </a:lnTo>
                <a:lnTo>
                  <a:pt x="0" y="264639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7"/>
          <p:cNvSpPr/>
          <p:nvPr/>
        </p:nvSpPr>
        <p:spPr>
          <a:xfrm>
            <a:off x="2468938" y="630207"/>
            <a:ext cx="840839" cy="1821890"/>
          </a:xfrm>
          <a:custGeom>
            <a:avLst/>
            <a:gdLst>
              <a:gd name="connsiteX0" fmla="*/ 0 w 648151"/>
              <a:gd name="connsiteY0" fmla="*/ 0 h 225761"/>
              <a:gd name="connsiteX1" fmla="*/ 648151 w 648151"/>
              <a:gd name="connsiteY1" fmla="*/ 0 h 225761"/>
              <a:gd name="connsiteX2" fmla="*/ 648151 w 648151"/>
              <a:gd name="connsiteY2" fmla="*/ 225761 h 225761"/>
              <a:gd name="connsiteX3" fmla="*/ 0 w 648151"/>
              <a:gd name="connsiteY3" fmla="*/ 225761 h 225761"/>
              <a:gd name="connsiteX4" fmla="*/ 0 w 648151"/>
              <a:gd name="connsiteY4" fmla="*/ 0 h 22576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648151 w 823411"/>
              <a:gd name="connsiteY2" fmla="*/ 158974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23411 w 823411"/>
              <a:gd name="connsiteY2" fmla="*/ 58390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08171 w 823411"/>
              <a:gd name="connsiteY2" fmla="*/ 41626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1720514"/>
              <a:gd name="connsiteY0" fmla="*/ 1363980 h 2361546"/>
              <a:gd name="connsiteX1" fmla="*/ 823411 w 1720514"/>
              <a:gd name="connsiteY1" fmla="*/ 0 h 2361546"/>
              <a:gd name="connsiteX2" fmla="*/ 1720514 w 1720514"/>
              <a:gd name="connsiteY2" fmla="*/ 2361546 h 2361546"/>
              <a:gd name="connsiteX3" fmla="*/ 0 w 1720514"/>
              <a:gd name="connsiteY3" fmla="*/ 1589741 h 2361546"/>
              <a:gd name="connsiteX4" fmla="*/ 0 w 1720514"/>
              <a:gd name="connsiteY4" fmla="*/ 1363980 h 2361546"/>
              <a:gd name="connsiteX0" fmla="*/ 0 w 1725268"/>
              <a:gd name="connsiteY0" fmla="*/ 1466724 h 2464290"/>
              <a:gd name="connsiteX1" fmla="*/ 1725268 w 1725268"/>
              <a:gd name="connsiteY1" fmla="*/ 0 h 2464290"/>
              <a:gd name="connsiteX2" fmla="*/ 1720514 w 1725268"/>
              <a:gd name="connsiteY2" fmla="*/ 2464290 h 2464290"/>
              <a:gd name="connsiteX3" fmla="*/ 0 w 1725268"/>
              <a:gd name="connsiteY3" fmla="*/ 1692485 h 2464290"/>
              <a:gd name="connsiteX4" fmla="*/ 0 w 1725268"/>
              <a:gd name="connsiteY4" fmla="*/ 1466724 h 2464290"/>
              <a:gd name="connsiteX0" fmla="*/ 94380 w 1725268"/>
              <a:gd name="connsiteY0" fmla="*/ 1199591 h 2464290"/>
              <a:gd name="connsiteX1" fmla="*/ 1725268 w 1725268"/>
              <a:gd name="connsiteY1" fmla="*/ 0 h 2464290"/>
              <a:gd name="connsiteX2" fmla="*/ 1720514 w 1725268"/>
              <a:gd name="connsiteY2" fmla="*/ 2464290 h 2464290"/>
              <a:gd name="connsiteX3" fmla="*/ 0 w 1725268"/>
              <a:gd name="connsiteY3" fmla="*/ 1692485 h 2464290"/>
              <a:gd name="connsiteX4" fmla="*/ 94380 w 1725268"/>
              <a:gd name="connsiteY4" fmla="*/ 1199591 h 2464290"/>
              <a:gd name="connsiteX0" fmla="*/ 0 w 1735755"/>
              <a:gd name="connsiteY0" fmla="*/ 1144794 h 2464290"/>
              <a:gd name="connsiteX1" fmla="*/ 1735755 w 1735755"/>
              <a:gd name="connsiteY1" fmla="*/ 0 h 2464290"/>
              <a:gd name="connsiteX2" fmla="*/ 1731001 w 1735755"/>
              <a:gd name="connsiteY2" fmla="*/ 2464290 h 2464290"/>
              <a:gd name="connsiteX3" fmla="*/ 10487 w 1735755"/>
              <a:gd name="connsiteY3" fmla="*/ 1692485 h 2464290"/>
              <a:gd name="connsiteX4" fmla="*/ 0 w 1735755"/>
              <a:gd name="connsiteY4" fmla="*/ 1144794 h 2464290"/>
              <a:gd name="connsiteX0" fmla="*/ 0 w 1735755"/>
              <a:gd name="connsiteY0" fmla="*/ 1144794 h 2464290"/>
              <a:gd name="connsiteX1" fmla="*/ 1735755 w 1735755"/>
              <a:gd name="connsiteY1" fmla="*/ 0 h 2464290"/>
              <a:gd name="connsiteX2" fmla="*/ 1731001 w 1735755"/>
              <a:gd name="connsiteY2" fmla="*/ 2464290 h 2464290"/>
              <a:gd name="connsiteX3" fmla="*/ 10487 w 1735755"/>
              <a:gd name="connsiteY3" fmla="*/ 2055513 h 2464290"/>
              <a:gd name="connsiteX4" fmla="*/ 0 w 1735755"/>
              <a:gd name="connsiteY4" fmla="*/ 1144794 h 246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755" h="2464290">
                <a:moveTo>
                  <a:pt x="0" y="1144794"/>
                </a:moveTo>
                <a:lnTo>
                  <a:pt x="1735755" y="0"/>
                </a:lnTo>
                <a:cubicBezTo>
                  <a:pt x="1734170" y="821430"/>
                  <a:pt x="1732586" y="1642860"/>
                  <a:pt x="1731001" y="2464290"/>
                </a:cubicBezTo>
                <a:lnTo>
                  <a:pt x="10487" y="2055513"/>
                </a:lnTo>
                <a:lnTo>
                  <a:pt x="0" y="1144794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78087" y="3092373"/>
            <a:ext cx="2195930" cy="706079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RECINTO ELECTORAL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8087" y="4617765"/>
            <a:ext cx="2195930" cy="81713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MESA</a:t>
            </a:r>
            <a:r>
              <a:rPr lang="es-ES" sz="2800" b="1" dirty="0">
                <a:solidFill>
                  <a:schemeClr val="tx1"/>
                </a:solidFill>
              </a:rPr>
              <a:t> </a:t>
            </a:r>
            <a:r>
              <a:rPr lang="es-ES" sz="2400" b="1" dirty="0">
                <a:solidFill>
                  <a:schemeClr val="tx1"/>
                </a:solidFill>
              </a:rPr>
              <a:t>ELECTORAL</a:t>
            </a:r>
          </a:p>
        </p:txBody>
      </p:sp>
    </p:spTree>
    <p:extLst>
      <p:ext uri="{BB962C8B-B14F-4D97-AF65-F5344CB8AC3E}">
        <p14:creationId xmlns:p14="http://schemas.microsoft.com/office/powerpoint/2010/main" val="23021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/>
          <a:srcRect l="28343" t="12194" r="5143" b="15913"/>
          <a:stretch/>
        </p:blipFill>
        <p:spPr bwMode="auto">
          <a:xfrm>
            <a:off x="1412240" y="1850564"/>
            <a:ext cx="10779760" cy="50996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lipse 5"/>
          <p:cNvSpPr/>
          <p:nvPr/>
        </p:nvSpPr>
        <p:spPr>
          <a:xfrm>
            <a:off x="3157491" y="2818635"/>
            <a:ext cx="1087868" cy="8090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 rot="1160937">
            <a:off x="1458364" y="2811486"/>
            <a:ext cx="10783291" cy="26932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5759705" y="5984480"/>
            <a:ext cx="2033015" cy="600645"/>
          </a:xfrm>
          <a:prstGeom prst="wedgeRectCallout">
            <a:avLst>
              <a:gd name="adj1" fmla="val -78828"/>
              <a:gd name="adj2" fmla="val -2455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MESA ELECTORAL</a:t>
            </a:r>
          </a:p>
        </p:txBody>
      </p:sp>
      <p:sp>
        <p:nvSpPr>
          <p:cNvPr id="10" name="Llamada rectangular 9"/>
          <p:cNvSpPr/>
          <p:nvPr/>
        </p:nvSpPr>
        <p:spPr>
          <a:xfrm>
            <a:off x="9635744" y="2862920"/>
            <a:ext cx="3176016" cy="622266"/>
          </a:xfrm>
          <a:prstGeom prst="wedgeRectCallout">
            <a:avLst>
              <a:gd name="adj1" fmla="val -98874"/>
              <a:gd name="adj2" fmla="val 238866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ASIENTO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- TAPACARI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033225" y="697166"/>
            <a:ext cx="10158775" cy="91245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GRÁFICO DE ASIENTO, RECINTO Y MESA ELECTORAL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87" y="4040860"/>
            <a:ext cx="3757299" cy="286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Llamada rectangular 13"/>
          <p:cNvSpPr/>
          <p:nvPr/>
        </p:nvSpPr>
        <p:spPr>
          <a:xfrm>
            <a:off x="7282689" y="2065847"/>
            <a:ext cx="3371087" cy="682135"/>
          </a:xfrm>
          <a:prstGeom prst="wedgeRectCallout">
            <a:avLst>
              <a:gd name="adj1" fmla="val -157808"/>
              <a:gd name="adj2" fmla="val 12886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RECINTO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ELECTORAL-UNIDAD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EDUCATIVA SUCRE</a:t>
            </a:r>
          </a:p>
        </p:txBody>
      </p:sp>
      <p:pic>
        <p:nvPicPr>
          <p:cNvPr id="11" name="Imagen 10"/>
          <p:cNvPicPr/>
          <p:nvPr/>
        </p:nvPicPr>
        <p:blipFill rotWithShape="1">
          <a:blip r:embed="rId2"/>
          <a:srcRect l="28343" t="12194" r="5143" b="15913"/>
          <a:stretch/>
        </p:blipFill>
        <p:spPr bwMode="auto">
          <a:xfrm>
            <a:off x="1386332" y="1829211"/>
            <a:ext cx="10779760" cy="50996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Elipse 14"/>
          <p:cNvSpPr/>
          <p:nvPr/>
        </p:nvSpPr>
        <p:spPr>
          <a:xfrm rot="1160937">
            <a:off x="1752623" y="2863695"/>
            <a:ext cx="10783291" cy="26932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16" name="Llamada rectangular 15"/>
          <p:cNvSpPr/>
          <p:nvPr/>
        </p:nvSpPr>
        <p:spPr>
          <a:xfrm>
            <a:off x="5759705" y="5984479"/>
            <a:ext cx="2033015" cy="600645"/>
          </a:xfrm>
          <a:prstGeom prst="wedgeRectCallout">
            <a:avLst>
              <a:gd name="adj1" fmla="val -78828"/>
              <a:gd name="adj2" fmla="val -24552"/>
            </a:avLst>
          </a:prstGeom>
          <a:solidFill>
            <a:srgbClr val="FFFF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MESA ELECTORAL</a:t>
            </a:r>
          </a:p>
        </p:txBody>
      </p:sp>
      <p:sp>
        <p:nvSpPr>
          <p:cNvPr id="17" name="Llamada rectangular 16"/>
          <p:cNvSpPr/>
          <p:nvPr/>
        </p:nvSpPr>
        <p:spPr>
          <a:xfrm>
            <a:off x="9635744" y="2862919"/>
            <a:ext cx="3176016" cy="622266"/>
          </a:xfrm>
          <a:prstGeom prst="wedgeRectCallout">
            <a:avLst>
              <a:gd name="adj1" fmla="val -52136"/>
              <a:gd name="adj2" fmla="val 88102"/>
            </a:avLst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ASIENTO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- TAPACARI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87" y="4040859"/>
            <a:ext cx="3757299" cy="286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Llamada rectangular 18"/>
          <p:cNvSpPr/>
          <p:nvPr/>
        </p:nvSpPr>
        <p:spPr>
          <a:xfrm>
            <a:off x="7282689" y="2065846"/>
            <a:ext cx="3371087" cy="682135"/>
          </a:xfrm>
          <a:prstGeom prst="wedgeRectCallout">
            <a:avLst>
              <a:gd name="adj1" fmla="val -157808"/>
              <a:gd name="adj2" fmla="val 128862"/>
            </a:avLst>
          </a:prstGeom>
          <a:solidFill>
            <a:srgbClr val="92D05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RECINTO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ELECTORAL-UNIDAD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EDUCATIVA SUCRE</a:t>
            </a:r>
          </a:p>
        </p:txBody>
      </p:sp>
    </p:spTree>
    <p:extLst>
      <p:ext uri="{BB962C8B-B14F-4D97-AF65-F5344CB8AC3E}">
        <p14:creationId xmlns:p14="http://schemas.microsoft.com/office/powerpoint/2010/main" val="32991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6" y="1592263"/>
            <a:ext cx="11885236" cy="2121138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424394" y="287872"/>
            <a:ext cx="7843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smtClean="0">
                <a:latin typeface="Arial Rounded MT Bold" panose="020F0704030504030204" pitchFamily="34" charset="0"/>
              </a:rPr>
              <a:t>EJEMPLO DE CUADRO </a:t>
            </a:r>
            <a:r>
              <a:rPr lang="es-ES" sz="2000" b="1" dirty="0">
                <a:latin typeface="Arial Rounded MT Bold" panose="020F0704030504030204" pitchFamily="34" charset="0"/>
              </a:rPr>
              <a:t>PUBLICADO </a:t>
            </a:r>
            <a:r>
              <a:rPr lang="es-ES" sz="2000" b="1" dirty="0" smtClean="0">
                <a:latin typeface="Arial Rounded MT Bold" panose="020F0704030504030204" pitchFamily="34" charset="0"/>
              </a:rPr>
              <a:t>EN LA PRENSA ESCRITA</a:t>
            </a:r>
          </a:p>
          <a:p>
            <a:pPr algn="ctr"/>
            <a:r>
              <a:rPr lang="es-ES" sz="2000" b="1" dirty="0" smtClean="0">
                <a:latin typeface="Arial Rounded MT Bold" panose="020F0704030504030204" pitchFamily="34" charset="0"/>
              </a:rPr>
              <a:t>DE </a:t>
            </a:r>
            <a:r>
              <a:rPr lang="es-ES" sz="2000" b="1" dirty="0">
                <a:latin typeface="Arial Rounded MT Bold" panose="020F0704030504030204" pitchFamily="34" charset="0"/>
              </a:rPr>
              <a:t>ASIENTO Y RECINTOS </a:t>
            </a:r>
            <a:r>
              <a:rPr lang="es-ES" sz="2000" b="1" dirty="0" smtClean="0">
                <a:latin typeface="Arial Rounded MT Bold" panose="020F0704030504030204" pitchFamily="34" charset="0"/>
              </a:rPr>
              <a:t>ELECTORALES.</a:t>
            </a:r>
            <a:endParaRPr lang="es-ES" sz="1050" b="1" dirty="0">
              <a:latin typeface="Arial Rounded MT Bold" panose="020F07040305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0" y="3802171"/>
            <a:ext cx="5243836" cy="29342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43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36416" y="275352"/>
            <a:ext cx="10559128" cy="48977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rial Rounded MT Bold" panose="020F0704030504030204" pitchFamily="34" charset="0"/>
              </a:rPr>
              <a:t>CIRCUNSCRIPCIONES UNINOMINALES</a:t>
            </a:r>
            <a:endParaRPr lang="es-ES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62"/>
            <a:ext cx="6127668" cy="5780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68" y="1104962"/>
            <a:ext cx="5967875" cy="580713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87242" y="659909"/>
            <a:ext cx="13122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RURAL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75360" y="694809"/>
            <a:ext cx="1361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URBANO 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1271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1" y="551613"/>
            <a:ext cx="12152359" cy="60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Rectángulo redondeado"/>
          <p:cNvSpPr/>
          <p:nvPr/>
        </p:nvSpPr>
        <p:spPr>
          <a:xfrm>
            <a:off x="1465184" y="2208649"/>
            <a:ext cx="4848225" cy="4300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s-ES" sz="2400" b="1" dirty="0"/>
              <a:t>Notaria o Notario electoral.-</a:t>
            </a:r>
            <a:r>
              <a:rPr lang="es-ES" sz="2400" dirty="0"/>
              <a:t> Es la autoridad electoral designada </a:t>
            </a:r>
            <a:r>
              <a:rPr lang="es-ES" sz="2400" b="1" i="1" dirty="0">
                <a:solidFill>
                  <a:srgbClr val="FFC000"/>
                </a:solidFill>
              </a:rPr>
              <a:t>para cumplir funciones de apoyo logístico y operativo que da fe de los actos electorales en procesos electorales</a:t>
            </a:r>
            <a:r>
              <a:rPr lang="es-ES" sz="2400" dirty="0" smtClean="0"/>
              <a:t>, son asignados (Artículo 66, Ley N°018 del 16 de Junio 2010).</a:t>
            </a:r>
            <a:endParaRPr lang="es-BO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46034" y="250217"/>
            <a:ext cx="8637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s-MX" sz="2800" b="1" dirty="0">
                <a:latin typeface="Arial Rounded MT Bold" panose="020F0704030504030204" pitchFamily="34" charset="0"/>
                <a:cs typeface="Arial" charset="0"/>
              </a:rPr>
              <a:t>INSPECCIÓN A RECINTOS ELECTORALES </a:t>
            </a:r>
          </a:p>
          <a:p>
            <a:pPr algn="ctr">
              <a:defRPr/>
            </a:pPr>
            <a:r>
              <a:rPr lang="es-MX" sz="2800" b="1" dirty="0">
                <a:latin typeface="Arial Rounded MT Bold" panose="020F0704030504030204" pitchFamily="34" charset="0"/>
                <a:cs typeface="Arial" charset="0"/>
              </a:rPr>
              <a:t>CON APOYO DE  NOTARIAS/OS ELECTORALES</a:t>
            </a:r>
            <a:endParaRPr lang="es-BO" sz="28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1026" name="Picture 2" descr="TEDSCinfo... - Tribunal Electoral Departamental de Santa Cruz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09" y="2208649"/>
            <a:ext cx="5978155" cy="40660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Imagen" descr="C:\Users\Darwyn.Huiza\AppData\Local\Microsoft\Windows\Temporary Internet Files\Content.Word\DSC041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57" y="1363009"/>
            <a:ext cx="3483674" cy="4439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49" y="1454154"/>
            <a:ext cx="4416551" cy="4509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/>
          <p:cNvSpPr txBox="1"/>
          <p:nvPr/>
        </p:nvSpPr>
        <p:spPr>
          <a:xfrm>
            <a:off x="2738717" y="249814"/>
            <a:ext cx="79353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 smtClean="0">
                <a:latin typeface="Arial Rounded MT Bold" panose="020F0704030504030204" pitchFamily="34" charset="0"/>
              </a:rPr>
              <a:t>INSPECCIÓN DE RECINTOS ELECTORALES </a:t>
            </a:r>
          </a:p>
          <a:p>
            <a:pPr algn="ctr"/>
            <a:r>
              <a:rPr lang="es-ES" sz="2800" b="1" dirty="0" smtClean="0">
                <a:latin typeface="Arial Rounded MT Bold" panose="020F0704030504030204" pitchFamily="34" charset="0"/>
              </a:rPr>
              <a:t>( IN SITU)</a:t>
            </a:r>
            <a:endParaRPr lang="es-E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5961224" y="3098365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9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1390</TotalTime>
  <Words>356</Words>
  <Application>Microsoft Office PowerPoint</Application>
  <PresentationFormat>Panorámica</PresentationFormat>
  <Paragraphs>84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Batang</vt:lpstr>
      <vt:lpstr>Calibri</vt:lpstr>
      <vt:lpstr>Calibri Light</vt:lpstr>
      <vt:lpstr>Georgia</vt:lpstr>
      <vt:lpstr>Tema de Office</vt:lpstr>
      <vt:lpstr>GEOGRAFÍA  Y LOGÍSTICA ELECTORAL</vt:lpstr>
      <vt:lpstr>OBJETIVO</vt:lpstr>
      <vt:lpstr>DEFINICIÓN</vt:lpstr>
      <vt:lpstr>GRÁFICO DE ASIENTO, RECINTO Y MESA ELECTORAL</vt:lpstr>
      <vt:lpstr>Presentación de PowerPoint</vt:lpstr>
      <vt:lpstr>CIRCUNSCRIPCIONES UNINOMINALES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USO ADECUADO DE MATERIAL</vt:lpstr>
      <vt:lpstr>USO INADECUADO DEL MATERIAL 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GEOGRAFÍA ELECTORAL ASIENTOS Y RECINTOS ELECTORALES</dc:title>
  <dc:creator>USUARIO</dc:creator>
  <cp:lastModifiedBy>Grover Plaza Quiroga</cp:lastModifiedBy>
  <cp:revision>66</cp:revision>
  <dcterms:modified xsi:type="dcterms:W3CDTF">2024-11-15T16:54:03Z</dcterms:modified>
</cp:coreProperties>
</file>